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sldIdLst>
    <p:sldId id="256" r:id="rId2"/>
    <p:sldId id="289" r:id="rId3"/>
    <p:sldId id="290" r:id="rId4"/>
    <p:sldId id="291" r:id="rId5"/>
    <p:sldId id="293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443" autoAdjust="0"/>
  </p:normalViewPr>
  <p:slideViewPr>
    <p:cSldViewPr>
      <p:cViewPr varScale="1">
        <p:scale>
          <a:sx n="60" d="100"/>
          <a:sy n="60" d="100"/>
        </p:scale>
        <p:origin x="-14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50AF1-6850-477C-97C4-86ED7CE0D785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CAA94-55D8-4225-971C-71EE7DC9C4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49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AA94-55D8-4225-971C-71EE7DC9C40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248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CAA94-55D8-4225-971C-71EE7DC9C40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972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568952" cy="5184576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Освоение и применение педагогических технологий</a:t>
            </a:r>
            <a:b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уроках адаптивной </a:t>
            </a:r>
            <a:b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физической культуры </a:t>
            </a:r>
            <a:b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в рамках обновленного ФГОС.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6071198"/>
            <a:ext cx="7659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физической культуры Яковлева Полина Анатольевна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15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972" y="476672"/>
            <a:ext cx="7878428" cy="100811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indent="0">
              <a:buNone/>
            </a:pP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Развитие дыхания</a:t>
            </a:r>
            <a:r>
              <a:rPr lang="ru-RU" dirty="0">
                <a:effectLst/>
              </a:rPr>
              <a:t>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844824"/>
            <a:ext cx="8064896" cy="403244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/>
              <a:t>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Цель — сформировать правильное диафрагмальное дыхание, выработать продолжительный выдох, во время которого происходит речевое высказывание.</a:t>
            </a:r>
          </a:p>
          <a:p>
            <a:pPr marL="45720" indent="0" algn="ctr">
              <a:buNone/>
            </a:pP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2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7172"/>
            <a:ext cx="7200800" cy="4664076"/>
          </a:xfrm>
        </p:spPr>
      </p:pic>
    </p:spTree>
    <p:extLst>
      <p:ext uri="{BB962C8B-B14F-4D97-AF65-F5344CB8AC3E}">
        <p14:creationId xmlns:p14="http://schemas.microsoft.com/office/powerpoint/2010/main" val="43196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85" y="997172"/>
            <a:ext cx="7765431" cy="3727972"/>
          </a:xfrm>
        </p:spPr>
      </p:pic>
    </p:spTree>
    <p:extLst>
      <p:ext uri="{BB962C8B-B14F-4D97-AF65-F5344CB8AC3E}">
        <p14:creationId xmlns:p14="http://schemas.microsoft.com/office/powerpoint/2010/main" val="42244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97172"/>
            <a:ext cx="7704856" cy="4448052"/>
          </a:xfrm>
        </p:spPr>
      </p:pic>
    </p:spTree>
    <p:extLst>
      <p:ext uri="{BB962C8B-B14F-4D97-AF65-F5344CB8AC3E}">
        <p14:creationId xmlns:p14="http://schemas.microsoft.com/office/powerpoint/2010/main" val="362868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97172"/>
            <a:ext cx="7416824" cy="4376044"/>
          </a:xfrm>
        </p:spPr>
      </p:pic>
    </p:spTree>
    <p:extLst>
      <p:ext uri="{BB962C8B-B14F-4D97-AF65-F5344CB8AC3E}">
        <p14:creationId xmlns:p14="http://schemas.microsoft.com/office/powerpoint/2010/main" val="351158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6470104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>
                <a:effectLst/>
              </a:rPr>
              <a:t>Укрепление осанки.</a:t>
            </a:r>
            <a:br>
              <a:rPr lang="ru-RU" sz="3600" dirty="0">
                <a:effectLst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916832"/>
            <a:ext cx="6912768" cy="3456384"/>
          </a:xfrm>
        </p:spPr>
        <p:txBody>
          <a:bodyPr/>
          <a:lstStyle/>
          <a:p>
            <a:pPr marL="45720" indent="0">
              <a:buNone/>
            </a:pPr>
            <a:r>
              <a:rPr lang="ru-RU" sz="3200" dirty="0"/>
              <a:t>Контроль за правильностью положения корпуса ребёнка и его дыханием нужно проводить в течение всего занятия.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518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08" y="731838"/>
            <a:ext cx="5713643" cy="4569370"/>
          </a:xfrm>
        </p:spPr>
      </p:pic>
    </p:spTree>
    <p:extLst>
      <p:ext uri="{BB962C8B-B14F-4D97-AF65-F5344CB8AC3E}">
        <p14:creationId xmlns:p14="http://schemas.microsoft.com/office/powerpoint/2010/main" val="318006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31838"/>
            <a:ext cx="6264695" cy="4137322"/>
          </a:xfrm>
        </p:spPr>
      </p:pic>
    </p:spTree>
    <p:extLst>
      <p:ext uri="{BB962C8B-B14F-4D97-AF65-F5344CB8AC3E}">
        <p14:creationId xmlns:p14="http://schemas.microsoft.com/office/powerpoint/2010/main" val="259558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7" y="476672"/>
            <a:ext cx="7262193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effectLst/>
              </a:rPr>
              <a:t>Развитие общей и мелкой моторики</a:t>
            </a:r>
            <a:r>
              <a:rPr lang="ru-RU" dirty="0">
                <a:effectLst/>
              </a:rPr>
              <a:t>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772816"/>
            <a:ext cx="7632848" cy="37444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/>
              <a:t>Для этого используют разнообразные упражнения с предметами: мячами разных размеров, мешочками с песком и камушками, шариками, верёвками, обручами. </a:t>
            </a:r>
          </a:p>
        </p:txBody>
      </p:sp>
    </p:spTree>
    <p:extLst>
      <p:ext uri="{BB962C8B-B14F-4D97-AF65-F5344CB8AC3E}">
        <p14:creationId xmlns:p14="http://schemas.microsoft.com/office/powerpoint/2010/main" val="310717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08" y="731838"/>
            <a:ext cx="5929667" cy="4447251"/>
          </a:xfrm>
        </p:spPr>
      </p:pic>
    </p:spTree>
    <p:extLst>
      <p:ext uri="{BB962C8B-B14F-4D97-AF65-F5344CB8AC3E}">
        <p14:creationId xmlns:p14="http://schemas.microsoft.com/office/powerpoint/2010/main" val="180805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488832" cy="5145752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3200" dirty="0">
                <a:solidFill>
                  <a:schemeClr val="accent6"/>
                </a:solidFill>
              </a:rPr>
              <a:t>Педагогические технологии </a:t>
            </a:r>
            <a:r>
              <a:rPr lang="ru-RU" sz="3200" dirty="0"/>
              <a:t>– это совокупность психолого – педагогических установок, определяющих специальный набор и компоновку форм, методов, способов, приемов </a:t>
            </a:r>
            <a:r>
              <a:rPr lang="ru-RU" sz="3200" dirty="0" smtClean="0"/>
              <a:t>обучения обучающих </a:t>
            </a:r>
            <a:r>
              <a:rPr lang="ru-RU" sz="3200" dirty="0"/>
              <a:t>и воспитательных средств.</a:t>
            </a:r>
          </a:p>
        </p:txBody>
      </p:sp>
    </p:spTree>
    <p:extLst>
      <p:ext uri="{BB962C8B-B14F-4D97-AF65-F5344CB8AC3E}">
        <p14:creationId xmlns:p14="http://schemas.microsoft.com/office/powerpoint/2010/main" val="401251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172"/>
            <a:ext cx="6885384" cy="3871988"/>
          </a:xfrm>
        </p:spPr>
      </p:pic>
    </p:spTree>
    <p:extLst>
      <p:ext uri="{BB962C8B-B14F-4D97-AF65-F5344CB8AC3E}">
        <p14:creationId xmlns:p14="http://schemas.microsoft.com/office/powerpoint/2010/main" val="24527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136903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effectLst/>
              </a:rPr>
              <a:t>Использование подвижных игр 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988840"/>
            <a:ext cx="7632848" cy="3672408"/>
          </a:xfrm>
        </p:spPr>
        <p:txBody>
          <a:bodyPr/>
          <a:lstStyle/>
          <a:p>
            <a:pPr marL="45720" indent="0">
              <a:buNone/>
            </a:pPr>
            <a:r>
              <a:rPr lang="ru-RU" sz="2400" dirty="0"/>
              <a:t>Наличие в них большого количества разнообразных движений активизирует дыхание, кровообращение и обмен веществ в организме ребёнка, что способствует развитию мышц, костей, соединительных тканей, повышает подвижность суставов. </a:t>
            </a:r>
          </a:p>
          <a:p>
            <a:pPr marL="45720" indent="0">
              <a:buNone/>
            </a:pPr>
            <a:endParaRPr lang="ru-RU" sz="24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638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25880"/>
            <a:ext cx="8964489" cy="483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47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172"/>
            <a:ext cx="6957392" cy="4448052"/>
          </a:xfrm>
        </p:spPr>
      </p:pic>
    </p:spTree>
    <p:extLst>
      <p:ext uri="{BB962C8B-B14F-4D97-AF65-F5344CB8AC3E}">
        <p14:creationId xmlns:p14="http://schemas.microsoft.com/office/powerpoint/2010/main" val="217039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172"/>
            <a:ext cx="6957392" cy="4592068"/>
          </a:xfrm>
        </p:spPr>
      </p:pic>
    </p:spTree>
    <p:extLst>
      <p:ext uri="{BB962C8B-B14F-4D97-AF65-F5344CB8AC3E}">
        <p14:creationId xmlns:p14="http://schemas.microsoft.com/office/powerpoint/2010/main" val="362481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172"/>
            <a:ext cx="7533456" cy="4592068"/>
          </a:xfrm>
        </p:spPr>
      </p:pic>
    </p:spTree>
    <p:extLst>
      <p:ext uri="{BB962C8B-B14F-4D97-AF65-F5344CB8AC3E}">
        <p14:creationId xmlns:p14="http://schemas.microsoft.com/office/powerpoint/2010/main" val="188381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620688"/>
            <a:ext cx="7056784" cy="4752528"/>
          </a:xfrm>
        </p:spPr>
        <p:txBody>
          <a:bodyPr/>
          <a:lstStyle/>
          <a:p>
            <a:pPr marL="45720" lvl="0" indent="0" algn="ctr">
              <a:buNone/>
            </a:pPr>
            <a:r>
              <a:rPr lang="ru-RU" sz="3200" b="1" dirty="0"/>
              <a:t>Упражнения на релаксацию</a:t>
            </a:r>
            <a:r>
              <a:rPr lang="ru-RU" sz="3200" dirty="0"/>
              <a:t>.</a:t>
            </a:r>
          </a:p>
          <a:p>
            <a:pPr marL="45720" lvl="0" indent="0">
              <a:buNone/>
            </a:pPr>
            <a:r>
              <a:rPr lang="ru-RU" sz="3200" dirty="0"/>
              <a:t> </a:t>
            </a:r>
            <a:r>
              <a:rPr lang="ru-RU" sz="2800" dirty="0"/>
              <a:t>Умение расслабляться помогает детям снять мышечную усталость, эмоциональное напряжение, возбуждение.</a:t>
            </a: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68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172"/>
            <a:ext cx="6957392" cy="4232028"/>
          </a:xfrm>
        </p:spPr>
      </p:pic>
    </p:spTree>
    <p:extLst>
      <p:ext uri="{BB962C8B-B14F-4D97-AF65-F5344CB8AC3E}">
        <p14:creationId xmlns:p14="http://schemas.microsoft.com/office/powerpoint/2010/main" val="68069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692696"/>
            <a:ext cx="7029400" cy="4248472"/>
          </a:xfrm>
        </p:spPr>
      </p:pic>
    </p:spTree>
    <p:extLst>
      <p:ext uri="{BB962C8B-B14F-4D97-AF65-F5344CB8AC3E}">
        <p14:creationId xmlns:p14="http://schemas.microsoft.com/office/powerpoint/2010/main" val="200395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141" y="476672"/>
            <a:ext cx="3404123" cy="5256584"/>
          </a:xfrm>
        </p:spPr>
      </p:pic>
    </p:spTree>
    <p:extLst>
      <p:ext uri="{BB962C8B-B14F-4D97-AF65-F5344CB8AC3E}">
        <p14:creationId xmlns:p14="http://schemas.microsoft.com/office/powerpoint/2010/main" val="163862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/>
              <a:t>Педагогические 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556792"/>
            <a:ext cx="7632848" cy="4032448"/>
          </a:xfrm>
        </p:spPr>
        <p:txBody>
          <a:bodyPr/>
          <a:lstStyle/>
          <a:p>
            <a:r>
              <a:rPr lang="ru-RU" dirty="0"/>
              <a:t>1.Игровые технологии</a:t>
            </a:r>
          </a:p>
          <a:p>
            <a:pPr lvl="0"/>
            <a:r>
              <a:rPr lang="ru-RU" dirty="0"/>
              <a:t>2. Коллективный способ обучения</a:t>
            </a:r>
          </a:p>
          <a:p>
            <a:pPr lvl="0"/>
            <a:r>
              <a:rPr lang="ru-RU" dirty="0"/>
              <a:t>3. 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</a:t>
            </a:r>
            <a:r>
              <a:rPr lang="ru-RU" dirty="0"/>
              <a:t>технологии</a:t>
            </a:r>
          </a:p>
          <a:p>
            <a:pPr lvl="0"/>
            <a:r>
              <a:rPr lang="ru-RU" dirty="0"/>
              <a:t>4. Технология уровневой дифференциации</a:t>
            </a:r>
          </a:p>
          <a:p>
            <a:pPr lvl="0"/>
            <a:r>
              <a:rPr lang="ru-RU" dirty="0"/>
              <a:t>5. </a:t>
            </a:r>
            <a:r>
              <a:rPr lang="ru-RU" dirty="0" smtClean="0"/>
              <a:t>Информационно -коммуникационные </a:t>
            </a:r>
            <a:r>
              <a:rPr lang="ru-RU" dirty="0"/>
              <a:t>технологии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152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12776"/>
            <a:ext cx="5184577" cy="4824536"/>
          </a:xfrm>
        </p:spPr>
      </p:pic>
      <p:sp>
        <p:nvSpPr>
          <p:cNvPr id="2" name="Прямоугольник 1"/>
          <p:cNvSpPr/>
          <p:nvPr/>
        </p:nvSpPr>
        <p:spPr>
          <a:xfrm>
            <a:off x="1979713" y="404664"/>
            <a:ext cx="4563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sz="2400" b="1" dirty="0"/>
              <a:t>Использование рефлексии.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770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65" y="731838"/>
            <a:ext cx="6364195" cy="4497362"/>
          </a:xfrm>
        </p:spPr>
      </p:pic>
    </p:spTree>
    <p:extLst>
      <p:ext uri="{BB962C8B-B14F-4D97-AF65-F5344CB8AC3E}">
        <p14:creationId xmlns:p14="http://schemas.microsoft.com/office/powerpoint/2010/main" val="1830966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7172"/>
            <a:ext cx="6400800" cy="4448052"/>
          </a:xfrm>
        </p:spPr>
      </p:pic>
    </p:spTree>
    <p:extLst>
      <p:ext uri="{BB962C8B-B14F-4D97-AF65-F5344CB8AC3E}">
        <p14:creationId xmlns:p14="http://schemas.microsoft.com/office/powerpoint/2010/main" val="146105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ru-RU" sz="3200" dirty="0"/>
          </a:p>
          <a:p>
            <a:pPr marL="45720" indent="0">
              <a:buNone/>
            </a:pPr>
            <a:endParaRPr lang="ru-RU" sz="3200" dirty="0"/>
          </a:p>
          <a:p>
            <a:pPr marL="45720" indent="0">
              <a:buNone/>
            </a:pPr>
            <a:endParaRPr lang="ru-RU" sz="3200" dirty="0"/>
          </a:p>
          <a:p>
            <a:pPr marL="45720" indent="0" algn="ctr">
              <a:buNone/>
            </a:pPr>
            <a:r>
              <a:rPr lang="ru-RU" sz="3200" dirty="0"/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96471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32656"/>
            <a:ext cx="6512511" cy="115212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200" dirty="0"/>
              <a:t>Игровые технологии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124744"/>
            <a:ext cx="7416824" cy="45365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Их главный признак наличие активных двигательных действий: бег, прыжки, лазанье, метание мяча и т. д., благодаря чему они являются признанным средством и методом физического воспитания и развития. Воспитательное значение подвижных игр не сводится к развитию только таких качеств, как быстрота, ловкость, сила, выносливость, гибкость. Развиваются интеллектуальные качества: наблюдательность, логическое мышление, сообразительность, память, работа в команде. </a:t>
            </a:r>
          </a:p>
        </p:txBody>
      </p:sp>
    </p:spTree>
    <p:extLst>
      <p:ext uri="{BB962C8B-B14F-4D97-AF65-F5344CB8AC3E}">
        <p14:creationId xmlns:p14="http://schemas.microsoft.com/office/powerpoint/2010/main" val="33812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72008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400" dirty="0" err="1" smtClean="0"/>
              <a:t>Здоровьесберегающие</a:t>
            </a:r>
            <a:r>
              <a:rPr lang="ru-RU" sz="2400" dirty="0" smtClean="0"/>
              <a:t> </a:t>
            </a:r>
            <a:r>
              <a:rPr lang="ru-RU" sz="2400" dirty="0"/>
              <a:t>технологии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412776"/>
            <a:ext cx="7416824" cy="432048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 err="1" smtClean="0"/>
              <a:t>Здоровьесберегающие</a:t>
            </a:r>
            <a:r>
              <a:rPr lang="ru-RU" dirty="0" smtClean="0"/>
              <a:t> </a:t>
            </a:r>
            <a:r>
              <a:rPr lang="ru-RU" dirty="0"/>
              <a:t>технологии-это совокупность приемов, методов, методик, средств обучения и подходов к образовательному процессу с учетом следующих требований:</a:t>
            </a:r>
          </a:p>
          <a:p>
            <a:pPr lvl="0"/>
            <a:r>
              <a:rPr lang="ru-RU" dirty="0"/>
              <a:t>учет индивидуальных особенностей ребенка</a:t>
            </a:r>
          </a:p>
          <a:p>
            <a:pPr lvl="0"/>
            <a:r>
              <a:rPr lang="ru-RU" dirty="0"/>
              <a:t>учет имеющихся у ребенка заболеваний</a:t>
            </a:r>
          </a:p>
          <a:p>
            <a:pPr lvl="0"/>
            <a:r>
              <a:rPr lang="ru-RU" dirty="0"/>
              <a:t>не допускать чрезмерной изнуряющей физической нагрузки</a:t>
            </a:r>
          </a:p>
          <a:p>
            <a:pPr lvl="0"/>
            <a:r>
              <a:rPr lang="ru-RU" dirty="0"/>
              <a:t>поддержание только благоприятного морального-психологического климата в коллективе</a:t>
            </a:r>
          </a:p>
          <a:p>
            <a:r>
              <a:rPr lang="ru-RU" dirty="0"/>
              <a:t>Учащиеся освобожденные от занятий по состоянию здоровья, принимают активное участие в процессе урока в качестве докладчиков теоретического материала, судей, помощников учителя.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14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8712968" cy="6408712"/>
          </a:xfrm>
        </p:spPr>
      </p:pic>
    </p:spTree>
    <p:extLst>
      <p:ext uri="{BB962C8B-B14F-4D97-AF65-F5344CB8AC3E}">
        <p14:creationId xmlns:p14="http://schemas.microsoft.com/office/powerpoint/2010/main" val="339684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80920" cy="14401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Особенности обучения детей с нарушениями речи  на уроках адаптивной физической культуры: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07504" y="1556792"/>
            <a:ext cx="8856984" cy="5112568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Использование индивидуально- дифференцированного подхода</a:t>
            </a:r>
            <a:r>
              <a:rPr lang="ru-RU" b="1" dirty="0">
                <a:effectLst/>
              </a:rPr>
              <a:t>.</a:t>
            </a:r>
            <a:endParaRPr lang="ru-RU" dirty="0">
              <a:effectLst/>
            </a:endParaRPr>
          </a:p>
          <a:p>
            <a:pPr lvl="0"/>
            <a:r>
              <a:rPr lang="ru-RU" b="1" dirty="0" smtClean="0">
                <a:solidFill>
                  <a:srgbClr val="FF0000"/>
                </a:solidFill>
                <a:effectLst/>
              </a:rPr>
              <a:t>Учёт возрастных</a:t>
            </a:r>
            <a:r>
              <a:rPr lang="ru-RU" b="1" dirty="0">
                <a:solidFill>
                  <a:srgbClr val="FF0000"/>
                </a:solidFill>
                <a:effectLst/>
              </a:rPr>
              <a:t>, индивидуальных речевых и психофизических особенностей детей</a:t>
            </a:r>
            <a:r>
              <a:rPr lang="ru-RU" dirty="0">
                <a:solidFill>
                  <a:srgbClr val="FF0000"/>
                </a:solidFill>
                <a:effectLst/>
              </a:rPr>
              <a:t>.           </a:t>
            </a:r>
            <a:r>
              <a:rPr lang="ru-RU" dirty="0">
                <a:effectLst/>
              </a:rPr>
              <a:t>Также нужно учитывать решаемые в процессе обучения общеразвивающие и коррекционно-оздоровительные задачи.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Развитие дыхания</a:t>
            </a:r>
            <a:r>
              <a:rPr lang="ru-RU" dirty="0">
                <a:solidFill>
                  <a:srgbClr val="FF0000"/>
                </a:solidFill>
                <a:effectLst/>
              </a:rPr>
              <a:t>. </a:t>
            </a:r>
          </a:p>
          <a:p>
            <a:pPr marL="45720" lvl="0" indent="0">
              <a:buNone/>
            </a:pPr>
            <a:r>
              <a:rPr lang="ru-RU" dirty="0">
                <a:solidFill>
                  <a:srgbClr val="FF0000"/>
                </a:solidFill>
              </a:rPr>
              <a:t>     </a:t>
            </a:r>
            <a:r>
              <a:rPr lang="ru-RU" dirty="0">
                <a:effectLst/>
              </a:rPr>
              <a:t>Цель — сформировать правильное диафрагмальное дыхание, выработать продолжительный выдох,</a:t>
            </a:r>
          </a:p>
          <a:p>
            <a:pPr marL="45720" lvl="0" indent="0">
              <a:buNone/>
            </a:pPr>
            <a:r>
              <a:rPr lang="ru-RU" dirty="0"/>
              <a:t>      </a:t>
            </a:r>
            <a:r>
              <a:rPr lang="ru-RU" dirty="0">
                <a:effectLst/>
              </a:rPr>
              <a:t> во  время которого происходит речевое высказывание.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Укрепление осанки</a:t>
            </a:r>
            <a:r>
              <a:rPr lang="ru-RU" dirty="0">
                <a:solidFill>
                  <a:srgbClr val="FF0000"/>
                </a:solidFill>
                <a:effectLst/>
              </a:rPr>
              <a:t>.</a:t>
            </a:r>
            <a:r>
              <a:rPr lang="ru-RU" dirty="0">
                <a:effectLst/>
              </a:rPr>
              <a:t>                                                                                                                            Контроль за правильностью положения корпуса ребёнка и его дыханием нужно проводить в течение всего занятия. 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Развитие общей и мелкой моторики</a:t>
            </a:r>
            <a:r>
              <a:rPr lang="ru-RU" dirty="0">
                <a:solidFill>
                  <a:srgbClr val="FF0000"/>
                </a:solidFill>
                <a:effectLst/>
              </a:rPr>
              <a:t>.</a:t>
            </a:r>
            <a:r>
              <a:rPr lang="ru-RU" dirty="0">
                <a:effectLst/>
              </a:rPr>
              <a:t>                                                                                                                  Для этого используют разнообразные упражнения с предметами: мячами разных размеров, мешочками с песком и камушками, шариками, верёвками, обручами, ручными </a:t>
            </a:r>
            <a:r>
              <a:rPr lang="ru-RU" dirty="0" err="1">
                <a:effectLst/>
              </a:rPr>
              <a:t>массажёрами</a:t>
            </a:r>
            <a:r>
              <a:rPr lang="ru-RU" dirty="0">
                <a:effectLst/>
              </a:rPr>
              <a:t>. 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Использование подвижных игр</a:t>
            </a:r>
            <a:r>
              <a:rPr lang="ru-RU" dirty="0">
                <a:solidFill>
                  <a:srgbClr val="FF0000"/>
                </a:solidFill>
                <a:effectLst/>
              </a:rPr>
              <a:t>.</a:t>
            </a:r>
            <a:r>
              <a:rPr lang="ru-RU" dirty="0">
                <a:effectLst/>
              </a:rPr>
              <a:t> Наличие в них большого количества разнообразных движений активизирует дыхание, кровообращение и обмен веществ в организме ребёнка, что способствует развитию мышц, костей, соединительных тканей, повышает подвижность суставов. 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Упражнения на релаксацию</a:t>
            </a:r>
            <a:r>
              <a:rPr lang="ru-RU" dirty="0">
                <a:effectLst/>
              </a:rPr>
              <a:t>. Умение расслабляться помогает детям снять мышечную усталость, эмоциональное напряжение, возбуждение. </a:t>
            </a:r>
          </a:p>
          <a:p>
            <a:r>
              <a:rPr lang="ru-RU" dirty="0">
                <a:solidFill>
                  <a:srgbClr val="FF0000"/>
                </a:solidFill>
                <a:effectLst/>
              </a:rPr>
              <a:t>Также на занятиях по физической культуре с детьми с ТНР используют </a:t>
            </a:r>
            <a:r>
              <a:rPr lang="ru-RU" b="1" dirty="0">
                <a:solidFill>
                  <a:srgbClr val="FF0000"/>
                </a:solidFill>
                <a:effectLst/>
              </a:rPr>
              <a:t>речевой материал и игры</a:t>
            </a:r>
            <a:r>
              <a:rPr lang="ru-RU" dirty="0">
                <a:solidFill>
                  <a:srgbClr val="FF0000"/>
                </a:solidFill>
                <a:effectLst/>
              </a:rPr>
              <a:t>  </a:t>
            </a:r>
            <a:r>
              <a:rPr lang="ru-RU" b="1" dirty="0">
                <a:solidFill>
                  <a:srgbClr val="FF0000"/>
                </a:solidFill>
                <a:effectLst/>
              </a:rPr>
              <a:t>с проговариванием </a:t>
            </a:r>
            <a:r>
              <a:rPr lang="ru-RU" dirty="0">
                <a:effectLst/>
              </a:rPr>
              <a:t>(с учётом речевых возможностей детей).                                                                 Упражнения и игры на координацию речи с движением вызывают у детей интерес,                              активизируют их в речевом и двигательном плане.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effectLst/>
              </a:rPr>
              <a:t>Использование рефлексии.</a:t>
            </a:r>
            <a:endParaRPr lang="ru-RU" dirty="0">
              <a:solidFill>
                <a:srgbClr val="FF0000"/>
              </a:solidFill>
              <a:effectLst/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7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764704"/>
            <a:ext cx="6912768" cy="4713704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45720" indent="0" algn="ctr">
              <a:buNone/>
            </a:pPr>
            <a:r>
              <a:rPr lang="ru-RU" sz="3200" b="1" dirty="0">
                <a:effectLst/>
              </a:rPr>
              <a:t>Использование индивидуально- дифференцированного  подхода.</a:t>
            </a:r>
            <a:endParaRPr lang="ru-RU" sz="3200" dirty="0">
              <a:effectLst/>
            </a:endParaRPr>
          </a:p>
          <a:p>
            <a:pPr marL="45720" indent="0">
              <a:buNone/>
            </a:pPr>
            <a:endParaRPr lang="ru-RU" sz="320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903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24" y="260648"/>
            <a:ext cx="8984011" cy="5976664"/>
          </a:xfrm>
        </p:spPr>
      </p:pic>
    </p:spTree>
    <p:extLst>
      <p:ext uri="{BB962C8B-B14F-4D97-AF65-F5344CB8AC3E}">
        <p14:creationId xmlns:p14="http://schemas.microsoft.com/office/powerpoint/2010/main" val="328203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2055</TotalTime>
  <Words>375</Words>
  <Application>Microsoft Office PowerPoint</Application>
  <PresentationFormat>Экран (4:3)</PresentationFormat>
  <Paragraphs>48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Воздушный поток</vt:lpstr>
      <vt:lpstr>Освоение и применение педагогических технологий на уроках адаптивной  физической культуры  в рамках обновленного ФГОС.</vt:lpstr>
      <vt:lpstr>Презентация PowerPoint</vt:lpstr>
      <vt:lpstr>Педагогические технологии</vt:lpstr>
      <vt:lpstr>Игровые технологии </vt:lpstr>
      <vt:lpstr>Здоровьесберегающие технологии </vt:lpstr>
      <vt:lpstr>Презентация PowerPoint</vt:lpstr>
      <vt:lpstr>Особенности обучения детей с нарушениями речи  на уроках адаптивной физической культуры:  </vt:lpstr>
      <vt:lpstr>Презентация PowerPoint</vt:lpstr>
      <vt:lpstr>Презентация PowerPoint</vt:lpstr>
      <vt:lpstr>Развитие дыхания.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Укрепление осанки. </vt:lpstr>
      <vt:lpstr>Презентация PowerPoint</vt:lpstr>
      <vt:lpstr>Презентация PowerPoint</vt:lpstr>
      <vt:lpstr>Развитие общей и мелкой моторики. </vt:lpstr>
      <vt:lpstr>Презентация PowerPoint</vt:lpstr>
      <vt:lpstr>Презентация PowerPoint</vt:lpstr>
      <vt:lpstr>Использование подвижных игр 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обучения детей с ТНР на уроках адоптивной физической куль туры в рамках обновленного ФГОС.</dc:title>
  <dc:creator>Учитель</dc:creator>
  <cp:lastModifiedBy>User</cp:lastModifiedBy>
  <cp:revision>43</cp:revision>
  <dcterms:created xsi:type="dcterms:W3CDTF">2025-01-21T07:25:22Z</dcterms:created>
  <dcterms:modified xsi:type="dcterms:W3CDTF">2025-02-12T05:58:17Z</dcterms:modified>
</cp:coreProperties>
</file>